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56" r:id="rId5"/>
    <p:sldId id="266" r:id="rId6"/>
    <p:sldId id="271" r:id="rId7"/>
    <p:sldId id="299" r:id="rId8"/>
    <p:sldId id="304" r:id="rId9"/>
    <p:sldId id="318" r:id="rId10"/>
    <p:sldId id="274" r:id="rId11"/>
    <p:sldId id="319" r:id="rId12"/>
    <p:sldId id="320" r:id="rId13"/>
    <p:sldId id="321" r:id="rId14"/>
    <p:sldId id="323" r:id="rId15"/>
    <p:sldId id="322" r:id="rId16"/>
    <p:sldId id="284" r:id="rId17"/>
    <p:sldId id="300" r:id="rId18"/>
    <p:sldId id="324" r:id="rId19"/>
    <p:sldId id="325" r:id="rId20"/>
    <p:sldId id="326" r:id="rId21"/>
    <p:sldId id="334" r:id="rId22"/>
    <p:sldId id="335" r:id="rId23"/>
    <p:sldId id="327" r:id="rId24"/>
    <p:sldId id="328" r:id="rId25"/>
    <p:sldId id="330" r:id="rId26"/>
    <p:sldId id="336" r:id="rId27"/>
    <p:sldId id="337" r:id="rId28"/>
    <p:sldId id="332" r:id="rId29"/>
    <p:sldId id="333" r:id="rId30"/>
    <p:sldId id="338" r:id="rId31"/>
    <p:sldId id="307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A7A"/>
    <a:srgbClr val="F9AE63"/>
    <a:srgbClr val="E6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598" autoAdjust="0"/>
  </p:normalViewPr>
  <p:slideViewPr>
    <p:cSldViewPr snapToGrid="0">
      <p:cViewPr varScale="1">
        <p:scale>
          <a:sx n="86" d="100"/>
          <a:sy n="86" d="100"/>
        </p:scale>
        <p:origin x="466" y="67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35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88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r>
              <a:rPr lang="en-US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2/1/20XX</a:t>
            </a:r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2/1/20XX</a:t>
            </a:r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knative-nightly/client/latest/kn-windows-amd64.exe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846" y="1101792"/>
            <a:ext cx="5522976" cy="217328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sr-Latn-RS" sz="3600" dirty="0"/>
              <a:t>Knative</a:t>
            </a:r>
            <a:endParaRPr lang="en-US" sz="36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sr-Latn-RS" dirty="0"/>
              <a:t>Teodora Stamenković 17414</a:t>
            </a:r>
          </a:p>
          <a:p>
            <a:r>
              <a:rPr lang="sr-Latn-RS" dirty="0"/>
              <a:t>Nevena Tufegdžić 17506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A0352-7A16-48F0-9C66-57C647D3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9016" y="6303746"/>
            <a:ext cx="1442692" cy="457200"/>
          </a:xfrm>
        </p:spPr>
        <p:txBody>
          <a:bodyPr/>
          <a:lstStyle/>
          <a:p>
            <a:pPr algn="l"/>
            <a:r>
              <a:rPr lang="sr-Latn-RS" sz="1800" dirty="0"/>
              <a:t>Maj 2022.</a:t>
            </a:r>
            <a:endParaRPr lang="en-US" sz="1800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AEFB2F47-3848-EA2E-601F-3A891AB1E401}"/>
              </a:ext>
            </a:extLst>
          </p:cNvPr>
          <p:cNvSpPr txBox="1">
            <a:spLocks/>
          </p:cNvSpPr>
          <p:nvPr/>
        </p:nvSpPr>
        <p:spPr>
          <a:xfrm>
            <a:off x="1222846" y="6303746"/>
            <a:ext cx="35934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1800" dirty="0"/>
              <a:t>Prof. dr Dragan Stojanović</a:t>
            </a:r>
            <a:endParaRPr lang="en-US" sz="18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DA37C88-091F-4BC5-3228-3EA6AAB86C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9419" t="-39286" r="-19419" b="-39286"/>
          <a:stretch/>
        </p:blipFill>
        <p:spPr>
          <a:xfrm>
            <a:off x="6859936" y="-2"/>
            <a:ext cx="5332064" cy="6858002"/>
          </a:xfrm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Eventing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642917" y="2016498"/>
            <a:ext cx="10400359" cy="3513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Za kreiranje event-driven serverless arhitektura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Komponente: Source, Broker, Trigger, Sink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Ove komponente predstavljaju custom resurse sistema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600" dirty="0"/>
              <a:t>Eventi se mogu emitovati, filtrirati i konzumirati</a:t>
            </a:r>
          </a:p>
        </p:txBody>
      </p:sp>
    </p:spTree>
    <p:extLst>
      <p:ext uri="{BB962C8B-B14F-4D97-AF65-F5344CB8AC3E}">
        <p14:creationId xmlns:p14="http://schemas.microsoft.com/office/powerpoint/2010/main" val="56231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Eventing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6ADA9-A856-7EAA-B1A8-1CF3617B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06" y="2016498"/>
            <a:ext cx="928817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9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Eventing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7541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Proces: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Servis emituje event ka Broker-u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Broker predstavlja hub za event-e i prihvata event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Event se prosleđuje Trigger-ima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Trigger filtrira event na osnovu njegovih atributa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Ako je event odgovarajući za dati Trigger, prosleđuje se na povezani Sink koji ga konzumira</a:t>
            </a:r>
          </a:p>
        </p:txBody>
      </p:sp>
    </p:spTree>
    <p:extLst>
      <p:ext uri="{BB962C8B-B14F-4D97-AF65-F5344CB8AC3E}">
        <p14:creationId xmlns:p14="http://schemas.microsoft.com/office/powerpoint/2010/main" val="124720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DD43625-9C67-2DCB-55DC-6C2732E9A9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504" b="12504"/>
          <a:stretch>
            <a:fillRect/>
          </a:stretch>
        </p:blipFill>
        <p:spPr>
          <a:xfrm>
            <a:off x="-1725" y="0"/>
            <a:ext cx="12192000" cy="6858000"/>
          </a:xfrm>
        </p:spPr>
      </p:pic>
      <p:sp>
        <p:nvSpPr>
          <p:cNvPr id="41" name="Title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" y="1095508"/>
            <a:ext cx="4606535" cy="1693411"/>
          </a:xfrm>
        </p:spPr>
        <p:txBody>
          <a:bodyPr anchor="ctr">
            <a:noAutofit/>
          </a:bodyPr>
          <a:lstStyle/>
          <a:p>
            <a:r>
              <a:rPr lang="sr-Latn-RS" dirty="0"/>
              <a:t>Implementacija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73915" y="6217920"/>
            <a:ext cx="1513575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67" y="6217920"/>
            <a:ext cx="59456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E017F70-B0F8-A5CA-E36B-45995B29FE87}"/>
              </a:ext>
            </a:extLst>
          </p:cNvPr>
          <p:cNvSpPr txBox="1">
            <a:spLocks/>
          </p:cNvSpPr>
          <p:nvPr/>
        </p:nvSpPr>
        <p:spPr>
          <a:xfrm>
            <a:off x="1865376" y="3243962"/>
            <a:ext cx="9912096" cy="1895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Sistem za virtuelizaciju (npr. Docker)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Kubernetes CLI – kubectl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Minikube</a:t>
            </a:r>
          </a:p>
          <a:p>
            <a:endParaRPr lang="sr-Latn-RS" sz="20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AABF4903-8A15-F2ED-C6BF-2392344A63C6}"/>
              </a:ext>
            </a:extLst>
          </p:cNvPr>
          <p:cNvSpPr txBox="1">
            <a:spLocks/>
          </p:cNvSpPr>
          <p:nvPr/>
        </p:nvSpPr>
        <p:spPr>
          <a:xfrm>
            <a:off x="1636984" y="2338515"/>
            <a:ext cx="9912096" cy="7854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Potrebno je imati:</a:t>
            </a:r>
          </a:p>
        </p:txBody>
      </p:sp>
    </p:spTree>
    <p:extLst>
      <p:ext uri="{BB962C8B-B14F-4D97-AF65-F5344CB8AC3E}">
        <p14:creationId xmlns:p14="http://schemas.microsoft.com/office/powerpoint/2010/main" val="334502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7541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Konfigurisanje minicube-a: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config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kubernetes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-version v1.19.0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config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memory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4000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config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cpus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4</a:t>
            </a:r>
            <a:endParaRPr lang="sr-Latn-RS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sr-Latn-RS" sz="2000" dirty="0"/>
              <a:t>I zatim:</a:t>
            </a: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delete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start</a:t>
            </a:r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373363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Instalacija KnativeCLI-ja: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7" y="24465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Pošto se radi na Windows platformi, potrebno je preuzeti binary sa Knative dokumentacije: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sr-Latn-RS" sz="1800" dirty="0">
                <a:hlinkClick r:id="rId2"/>
              </a:rPr>
              <a:t>https://storage.googleapis.com/knative-nightly/client/latest/kn-windows-amd64.exe</a:t>
            </a:r>
            <a:endParaRPr lang="sr-Latn-R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Kako bi se CLI koristio, potrebno je dodati ga u PATH Environment Variable</a:t>
            </a:r>
          </a:p>
        </p:txBody>
      </p:sp>
    </p:spTree>
    <p:extLst>
      <p:ext uri="{BB962C8B-B14F-4D97-AF65-F5344CB8AC3E}">
        <p14:creationId xmlns:p14="http://schemas.microsoft.com/office/powerpoint/2010/main" val="27344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Instalacija </a:t>
            </a:r>
            <a:r>
              <a:rPr lang="en-US" sz="2800" dirty="0" err="1"/>
              <a:t>Knative</a:t>
            </a:r>
            <a:r>
              <a:rPr lang="en-US" sz="2800" dirty="0"/>
              <a:t> Serving </a:t>
            </a:r>
            <a:r>
              <a:rPr lang="en-US" sz="2800" dirty="0" err="1"/>
              <a:t>komponente</a:t>
            </a:r>
            <a:endParaRPr lang="sr-Latn-RS" sz="28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40E076-B607-4B57-B525-3FD55A48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262"/>
            <a:ext cx="12192000" cy="275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7316B3-AE24-498B-AFEA-6CCCFADDE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9811"/>
            <a:ext cx="12192000" cy="254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2DC5DE-B500-4575-A54E-F3DA14659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26" y="3083549"/>
            <a:ext cx="9602540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Instalacija </a:t>
            </a:r>
            <a:r>
              <a:rPr lang="en-US" sz="2800" dirty="0"/>
              <a:t>networking layer-a - </a:t>
            </a:r>
            <a:r>
              <a:rPr lang="en-US" sz="2800" dirty="0" err="1"/>
              <a:t>Kourier</a:t>
            </a:r>
            <a:endParaRPr lang="sr-Latn-RS" sz="28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73F0C-9FD8-4E31-BE8F-79D4104B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341"/>
            <a:ext cx="12192000" cy="285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CAF655-82DF-41D3-A19F-1EBC6115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910" y="2953822"/>
            <a:ext cx="6935168" cy="1276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FE5066-16B1-45C3-A01C-9D0CCAE9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2301"/>
            <a:ext cx="12192000" cy="12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Konfigurisanje</a:t>
            </a:r>
            <a:r>
              <a:rPr lang="en-US" sz="2800" dirty="0"/>
              <a:t> DNS-a</a:t>
            </a:r>
            <a:endParaRPr lang="sr-Latn-R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071424-DE5D-4148-A9EE-D4A481D6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9" y="4249520"/>
            <a:ext cx="9364382" cy="6287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D5F260-14B9-48EC-8EDC-B278CE06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420" y="2613781"/>
            <a:ext cx="3924848" cy="2572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EB87AA-4A06-4277-AA3A-34554B5F2A3C}"/>
              </a:ext>
            </a:extLst>
          </p:cNvPr>
          <p:cNvSpPr txBox="1"/>
          <p:nvPr/>
        </p:nvSpPr>
        <p:spPr>
          <a:xfrm>
            <a:off x="399495" y="2425497"/>
            <a:ext cx="635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Kako</a:t>
            </a:r>
            <a:r>
              <a:rPr lang="en-US" dirty="0"/>
              <a:t> bi se </a:t>
            </a:r>
            <a:r>
              <a:rPr lang="en-US" dirty="0" err="1"/>
              <a:t>pristupilo</a:t>
            </a:r>
            <a:r>
              <a:rPr lang="en-US" dirty="0"/>
              <a:t> Load Balancer-u </a:t>
            </a:r>
            <a:r>
              <a:rPr lang="en-US" dirty="0" err="1"/>
              <a:t>potrebno</a:t>
            </a:r>
            <a:r>
              <a:rPr lang="en-US" dirty="0"/>
              <a:t> je u </a:t>
            </a:r>
            <a:r>
              <a:rPr lang="en-US" dirty="0" err="1"/>
              <a:t>drugom</a:t>
            </a:r>
            <a:r>
              <a:rPr lang="en-US" dirty="0"/>
              <a:t> </a:t>
            </a:r>
            <a:r>
              <a:rPr lang="en-US" dirty="0" err="1"/>
              <a:t>terminalu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sr-Latn-RS" dirty="0"/>
              <a:t>zvršiti komandu </a:t>
            </a:r>
            <a:r>
              <a:rPr lang="sr-Latn-RS" b="1" dirty="0"/>
              <a:t>minikube tunnel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4A2DB-2A3C-48FC-8A50-84B5D53BE7F6}"/>
              </a:ext>
            </a:extLst>
          </p:cNvPr>
          <p:cNvSpPr txBox="1"/>
          <p:nvPr/>
        </p:nvSpPr>
        <p:spPr>
          <a:xfrm>
            <a:off x="481254" y="3864018"/>
            <a:ext cx="745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Konfigurisati Knative Serving da koristi Kourier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3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29" y="178651"/>
            <a:ext cx="6623040" cy="791861"/>
          </a:xfrm>
        </p:spPr>
        <p:txBody>
          <a:bodyPr>
            <a:normAutofit fontScale="90000"/>
          </a:bodyPr>
          <a:lstStyle/>
          <a:p>
            <a:r>
              <a:rPr lang="sr-Latn-RS" sz="4000" dirty="0"/>
              <a:t>Sadržaj</a:t>
            </a:r>
            <a:endParaRPr lang="en-US" dirty="0"/>
          </a:p>
        </p:txBody>
      </p:sp>
      <p:pic>
        <p:nvPicPr>
          <p:cNvPr id="29" name="Picture Placeholder 28" descr="Dashboard Digital Finance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4348" y="1085431"/>
            <a:ext cx="3997652" cy="5037857"/>
          </a:xfr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/>
          <a:p>
            <a:r>
              <a:rPr lang="sr-Latn-RS" sz="1400" dirty="0"/>
              <a:t>Knative</a:t>
            </a:r>
            <a:endParaRPr lang="en-US" sz="1400" dirty="0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825201E-557A-F4AA-8E73-1F3C309C3737}"/>
              </a:ext>
            </a:extLst>
          </p:cNvPr>
          <p:cNvSpPr txBox="1">
            <a:spLocks/>
          </p:cNvSpPr>
          <p:nvPr/>
        </p:nvSpPr>
        <p:spPr>
          <a:xfrm>
            <a:off x="1624455" y="1951924"/>
            <a:ext cx="2918262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Šta je Knative?</a:t>
            </a:r>
            <a:endParaRPr lang="en-US" sz="24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CB2E905-FEDF-220F-4221-15A0D8B1AA87}"/>
              </a:ext>
            </a:extLst>
          </p:cNvPr>
          <p:cNvSpPr txBox="1">
            <a:spLocks/>
          </p:cNvSpPr>
          <p:nvPr/>
        </p:nvSpPr>
        <p:spPr>
          <a:xfrm>
            <a:off x="1624455" y="2742326"/>
            <a:ext cx="4287502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Osnovni delovi Knative-a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A80D-D4D1-1A32-CE49-48A11D436F7F}"/>
              </a:ext>
            </a:extLst>
          </p:cNvPr>
          <p:cNvSpPr txBox="1"/>
          <p:nvPr/>
        </p:nvSpPr>
        <p:spPr>
          <a:xfrm>
            <a:off x="787178" y="219140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012832-9EDE-8782-B57C-9AE6A23100B0}"/>
              </a:ext>
            </a:extLst>
          </p:cNvPr>
          <p:cNvGrpSpPr/>
          <p:nvPr/>
        </p:nvGrpSpPr>
        <p:grpSpPr>
          <a:xfrm>
            <a:off x="862854" y="1846176"/>
            <a:ext cx="670588" cy="3376024"/>
            <a:chOff x="4198552" y="1914274"/>
            <a:chExt cx="670588" cy="337602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CFB073-447A-B8A5-1FDE-11D5EAF1F495}"/>
                </a:ext>
              </a:extLst>
            </p:cNvPr>
            <p:cNvSpPr/>
            <p:nvPr/>
          </p:nvSpPr>
          <p:spPr>
            <a:xfrm>
              <a:off x="4198553" y="1914274"/>
              <a:ext cx="670587" cy="957982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60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1</a:t>
              </a:r>
              <a:endParaRPr lang="en-US" sz="19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B6A9E2-CE85-30A4-6BC1-1C06A8DF2793}"/>
                </a:ext>
              </a:extLst>
            </p:cNvPr>
            <p:cNvSpPr/>
            <p:nvPr/>
          </p:nvSpPr>
          <p:spPr>
            <a:xfrm>
              <a:off x="4198552" y="2720289"/>
              <a:ext cx="670587" cy="957981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59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2</a:t>
              </a:r>
              <a:endParaRPr lang="en-US" sz="1900" kern="12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EF52DA-4D7D-F72F-04DC-74F41FC99066}"/>
                </a:ext>
              </a:extLst>
            </p:cNvPr>
            <p:cNvSpPr/>
            <p:nvPr/>
          </p:nvSpPr>
          <p:spPr>
            <a:xfrm>
              <a:off x="4198552" y="3526303"/>
              <a:ext cx="670587" cy="957981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59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3</a:t>
              </a:r>
              <a:endParaRPr lang="en-US" sz="19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03B02A-A8BE-14A6-BCFE-E024418BE204}"/>
                </a:ext>
              </a:extLst>
            </p:cNvPr>
            <p:cNvSpPr/>
            <p:nvPr/>
          </p:nvSpPr>
          <p:spPr>
            <a:xfrm>
              <a:off x="4198552" y="4332317"/>
              <a:ext cx="670587" cy="957981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59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4</a:t>
              </a:r>
              <a:endParaRPr lang="en-US" sz="1900" kern="1200" dirty="0"/>
            </a:p>
          </p:txBody>
        </p:sp>
      </p:grp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A993F139-AE39-769D-9784-62D782246DC8}"/>
              </a:ext>
            </a:extLst>
          </p:cNvPr>
          <p:cNvSpPr txBox="1">
            <a:spLocks/>
          </p:cNvSpPr>
          <p:nvPr/>
        </p:nvSpPr>
        <p:spPr>
          <a:xfrm>
            <a:off x="1624454" y="3534188"/>
            <a:ext cx="3503373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Implementacija</a:t>
            </a:r>
            <a:endParaRPr lang="en-US" sz="2400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602264E5-F560-275C-5640-623292310A2D}"/>
              </a:ext>
            </a:extLst>
          </p:cNvPr>
          <p:cNvSpPr txBox="1">
            <a:spLocks/>
          </p:cNvSpPr>
          <p:nvPr/>
        </p:nvSpPr>
        <p:spPr>
          <a:xfrm>
            <a:off x="1624455" y="4358010"/>
            <a:ext cx="3503372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Primena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Implementacija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1437965" y="5303519"/>
            <a:ext cx="9316069" cy="4572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/>
              <a:t>U cilju demonstracije, prerađen je primer sa zvanične dokumentacije.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7" y="1752600"/>
            <a:ext cx="10400359" cy="321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Implementirana je jednostavna funkcija u NodeJS-u koja računa faktorijel broja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Nakon toga, treba napraviti Docker Image na osnovu servisa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U tu svrhu treba konfigurisati Dockerfile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Takođe je potrebno je podesiti Knative putem service.yaml fajla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Knative treba da iskoristi kreirani Docker Image i pokrene servis</a:t>
            </a:r>
          </a:p>
          <a:p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157743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Dockerfile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0A3072-0FFC-95C1-9A3A-F8C65BD1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340" y="1489906"/>
            <a:ext cx="6820435" cy="44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5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Service.yaml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DC4B3-5BF1-B2C3-37F9-D3F1A8A4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7" y="1736176"/>
            <a:ext cx="5706271" cy="3953427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30A5BFB-5990-DF76-AB02-B20E16099891}"/>
              </a:ext>
            </a:extLst>
          </p:cNvPr>
          <p:cNvSpPr txBox="1">
            <a:spLocks/>
          </p:cNvSpPr>
          <p:nvPr/>
        </p:nvSpPr>
        <p:spPr>
          <a:xfrm>
            <a:off x="6525087" y="1736176"/>
            <a:ext cx="5486399" cy="39534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/>
              <a:t>Kreira se specifikacija za pokretanje Kubernetes servisa. Docker Image se uzima sa Docker Hub-a, gde je prethodno push-ovan kreirani image. </a:t>
            </a:r>
          </a:p>
          <a:p>
            <a:endParaRPr lang="sr-Latn-R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48424-40DB-43BB-83F1-1846ADE3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87" y="4716038"/>
            <a:ext cx="5197290" cy="533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171FE9-9A3C-41EC-9473-C80873707BA9}"/>
              </a:ext>
            </a:extLst>
          </p:cNvPr>
          <p:cNvSpPr txBox="1"/>
          <p:nvPr/>
        </p:nvSpPr>
        <p:spPr>
          <a:xfrm>
            <a:off x="6445188" y="4389862"/>
            <a:ext cx="51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</a:t>
            </a:r>
            <a:r>
              <a:rPr lang="en-US" dirty="0" err="1"/>
              <a:t>servisa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257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servisu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C3C54-7BB5-46D1-B153-69782A1F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962"/>
            <a:ext cx="12192000" cy="14388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CAC0BF-AC68-49A3-A2B8-11B4407C7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" b="6581"/>
          <a:stretch/>
        </p:blipFill>
        <p:spPr>
          <a:xfrm>
            <a:off x="0" y="5109991"/>
            <a:ext cx="12175422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7ABF1E-7B1B-4AE8-8D67-69CAD96BD3D7}"/>
              </a:ext>
            </a:extLst>
          </p:cNvPr>
          <p:cNvSpPr txBox="1"/>
          <p:nvPr/>
        </p:nvSpPr>
        <p:spPr>
          <a:xfrm>
            <a:off x="37838" y="1692970"/>
            <a:ext cx="603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servisa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F9566-541C-446C-A560-9E4D6ADA2E30}"/>
              </a:ext>
            </a:extLst>
          </p:cNvPr>
          <p:cNvSpPr txBox="1"/>
          <p:nvPr/>
        </p:nvSpPr>
        <p:spPr>
          <a:xfrm>
            <a:off x="37838" y="4740659"/>
            <a:ext cx="237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Pristup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27069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servisu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0D76B-E017-4786-AC00-FDDAC604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7" y="1729773"/>
            <a:ext cx="10482246" cy="1441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F58CD-7273-469E-A407-DB2568E6A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7" y="4048441"/>
            <a:ext cx="10482246" cy="13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70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Autoskaliranje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5" y="1520190"/>
            <a:ext cx="10400359" cy="190881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Knative je dobar iz razloga što podržava automatsko skaliranje pomoću Knative Pod Autoscaler-a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Pod se startuje ako postoji povećana potražnja, a stopira ako ne postoje dolazeći zahtevi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Situacija kada ne postoje zahtevi:</a:t>
            </a:r>
          </a:p>
          <a:p>
            <a:endParaRPr lang="sr-Latn-R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7D2A8D-33CE-42DA-9224-2A819E52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7" y="3429000"/>
            <a:ext cx="11512346" cy="25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0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Traffic Splitting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5" y="1520190"/>
            <a:ext cx="10400359" cy="1661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Default ponašanje je da svi zahtevi odlaze ka poslednjoj reviziji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Može se podesiti da određeni zahtevi idu ka nekoj drugoj reviziji – traffic splitting</a:t>
            </a:r>
          </a:p>
          <a:p>
            <a:endParaRPr lang="sr-Latn-R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D7473-BE60-4422-A623-176DA201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8" y="3181350"/>
            <a:ext cx="11117684" cy="254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2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Traffic Splitting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FEC76-F38A-4D82-BC01-70DC8AB08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320"/>
            <a:ext cx="12192000" cy="479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D2B22-C588-4924-AAC8-18A753C0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4080"/>
            <a:ext cx="12192000" cy="472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383101-A345-4EEE-9E24-862EA67D71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"/>
          <a:stretch/>
        </p:blipFill>
        <p:spPr>
          <a:xfrm>
            <a:off x="2290439" y="3253204"/>
            <a:ext cx="6699136" cy="895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4DB2FE-BD14-49A1-9B83-EFD12D05D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438" y="4795570"/>
            <a:ext cx="6699135" cy="9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67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sr-Latn-RS" dirty="0"/>
              <a:t>Primena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sr-Latn-RS" dirty="0"/>
              <a:t>Intervju za posao u IT firmama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E017F70-B0F8-A5CA-E36B-45995B29FE87}"/>
              </a:ext>
            </a:extLst>
          </p:cNvPr>
          <p:cNvSpPr txBox="1">
            <a:spLocks/>
          </p:cNvSpPr>
          <p:nvPr/>
        </p:nvSpPr>
        <p:spPr>
          <a:xfrm>
            <a:off x="1312307" y="2509755"/>
            <a:ext cx="9912096" cy="682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Lakši deployment preko Kubernetes-a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21C47D4-B321-A712-F7F8-3639E2D476B4}"/>
              </a:ext>
            </a:extLst>
          </p:cNvPr>
          <p:cNvSpPr txBox="1">
            <a:spLocks/>
          </p:cNvSpPr>
          <p:nvPr/>
        </p:nvSpPr>
        <p:spPr>
          <a:xfrm>
            <a:off x="1312307" y="4702360"/>
            <a:ext cx="9912096" cy="682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za FaaS na Kubernetes-u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F09F1E-1097-7C65-58B0-0753A4D00C53}"/>
              </a:ext>
            </a:extLst>
          </p:cNvPr>
          <p:cNvSpPr txBox="1">
            <a:spLocks/>
          </p:cNvSpPr>
          <p:nvPr/>
        </p:nvSpPr>
        <p:spPr>
          <a:xfrm>
            <a:off x="1779032" y="3192513"/>
            <a:ext cx="10412968" cy="10303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Autoscaling se može vršiti lako, programer ne vodi računa o iskorišćenosti resursa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Knative sam alocira i dealocira resurse po potrebi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761A93F-1726-A7FD-4285-4D6A005908F9}"/>
              </a:ext>
            </a:extLst>
          </p:cNvPr>
          <p:cNvSpPr txBox="1">
            <a:spLocks/>
          </p:cNvSpPr>
          <p:nvPr/>
        </p:nvSpPr>
        <p:spPr>
          <a:xfrm>
            <a:off x="1779032" y="5385118"/>
            <a:ext cx="10412968" cy="682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Pruža autoscaler i request-based aktivaciju servisa</a:t>
            </a:r>
          </a:p>
        </p:txBody>
      </p:sp>
    </p:spTree>
    <p:extLst>
      <p:ext uri="{BB962C8B-B14F-4D97-AF65-F5344CB8AC3E}">
        <p14:creationId xmlns:p14="http://schemas.microsoft.com/office/powerpoint/2010/main" val="2999084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/>
          <a:lstStyle/>
          <a:p>
            <a:r>
              <a:rPr lang="sr-Latn-RS" dirty="0"/>
              <a:t>HVALA NA PAŽNJI!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5816F-F516-477A-8EF2-D8CA2026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872" y="3928342"/>
            <a:ext cx="4162319" cy="22850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Nevena Tufegdžić</a:t>
            </a:r>
            <a:endParaRPr lang="en-US" dirty="0"/>
          </a:p>
          <a:p>
            <a:r>
              <a:rPr lang="sr-Latn-RS" dirty="0"/>
              <a:t>17506</a:t>
            </a:r>
            <a:endParaRPr lang="en-US" dirty="0"/>
          </a:p>
          <a:p>
            <a:r>
              <a:rPr lang="sr-Latn-RS" dirty="0"/>
              <a:t>Teodora Stamenković 17414</a:t>
            </a:r>
            <a:endParaRPr lang="en-US" dirty="0"/>
          </a:p>
          <a:p>
            <a:r>
              <a:rPr lang="sr-Latn-RS" dirty="0"/>
              <a:t>Računarstvo i informatika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0D675628-85B5-4093-90F8-769A1F34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4622" y="6306055"/>
            <a:ext cx="2736329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F3EE05E-37B0-88E9-8B3C-D83E7ABB4E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35784" t="-4553" r="-35784" b="-4553"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26C144-97AF-B81A-0F61-7DC917FC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11" y="5215167"/>
            <a:ext cx="2254787" cy="1319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4AD049-9A9D-4E90-9628-D476456F6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318" y="3706462"/>
            <a:ext cx="1998128" cy="19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7537" y="1709530"/>
            <a:ext cx="4352544" cy="2528515"/>
          </a:xfrm>
        </p:spPr>
        <p:txBody>
          <a:bodyPr/>
          <a:lstStyle/>
          <a:p>
            <a:r>
              <a:rPr lang="sr-Latn-RS" dirty="0"/>
              <a:t>Šta je Knative?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FF51F12-C11B-8F37-F920-5B1CB93971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68" b="10395"/>
          <a:stretch/>
        </p:blipFill>
        <p:spPr>
          <a:xfrm>
            <a:off x="1" y="1095509"/>
            <a:ext cx="7519932" cy="5016892"/>
          </a:xfrm>
        </p:spPr>
      </p:pic>
    </p:spTree>
    <p:extLst>
      <p:ext uri="{BB962C8B-B14F-4D97-AF65-F5344CB8AC3E}">
        <p14:creationId xmlns:p14="http://schemas.microsoft.com/office/powerpoint/2010/main" val="277979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303" y="307548"/>
            <a:ext cx="6457717" cy="1580890"/>
          </a:xfrm>
        </p:spPr>
        <p:txBody>
          <a:bodyPr/>
          <a:lstStyle/>
          <a:p>
            <a:r>
              <a:rPr lang="sr-Latn-RS" dirty="0"/>
              <a:t>Knative je...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729" y="1888438"/>
            <a:ext cx="3964252" cy="801094"/>
          </a:xfrm>
        </p:spPr>
        <p:txBody>
          <a:bodyPr>
            <a:normAutofit/>
          </a:bodyPr>
          <a:lstStyle/>
          <a:p>
            <a:r>
              <a:rPr lang="sr-Latn-RS" sz="2400" dirty="0"/>
              <a:t>Serverless arhitektura</a:t>
            </a: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E66FD-2026-4582-A911-F6DABAE0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Frame 17">
            <a:extLst>
              <a:ext uri="{FF2B5EF4-FFF2-40B4-BE49-F238E27FC236}">
                <a16:creationId xmlns:a16="http://schemas.microsoft.com/office/drawing/2014/main" id="{A41E3623-29F1-6038-C092-C188D9035F46}"/>
              </a:ext>
            </a:extLst>
          </p:cNvPr>
          <p:cNvSpPr/>
          <p:nvPr/>
        </p:nvSpPr>
        <p:spPr>
          <a:xfrm>
            <a:off x="4929882" y="2072961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34569BF-227D-79D0-9FD5-638F10313FBB}"/>
              </a:ext>
            </a:extLst>
          </p:cNvPr>
          <p:cNvSpPr txBox="1">
            <a:spLocks/>
          </p:cNvSpPr>
          <p:nvPr/>
        </p:nvSpPr>
        <p:spPr>
          <a:xfrm>
            <a:off x="5643729" y="2722630"/>
            <a:ext cx="4467002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Baziran na Kubernetes-u</a:t>
            </a:r>
            <a:endParaRPr lang="en-US" sz="2400" dirty="0"/>
          </a:p>
        </p:txBody>
      </p:sp>
      <p:sp>
        <p:nvSpPr>
          <p:cNvPr id="12" name="Frame 17">
            <a:extLst>
              <a:ext uri="{FF2B5EF4-FFF2-40B4-BE49-F238E27FC236}">
                <a16:creationId xmlns:a16="http://schemas.microsoft.com/office/drawing/2014/main" id="{9D879632-9D09-DBF1-ECFE-C5FC924D7BA5}"/>
              </a:ext>
            </a:extLst>
          </p:cNvPr>
          <p:cNvSpPr/>
          <p:nvPr/>
        </p:nvSpPr>
        <p:spPr>
          <a:xfrm>
            <a:off x="4929882" y="2907153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E3B20D3-5AD9-20B6-50D4-1F98512912E6}"/>
              </a:ext>
            </a:extLst>
          </p:cNvPr>
          <p:cNvSpPr txBox="1">
            <a:spLocks/>
          </p:cNvSpPr>
          <p:nvPr/>
        </p:nvSpPr>
        <p:spPr>
          <a:xfrm>
            <a:off x="5643726" y="3556822"/>
            <a:ext cx="6548273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Odličan za optimalno korišćenje resursa</a:t>
            </a:r>
            <a:endParaRPr lang="en-US" sz="2400" dirty="0"/>
          </a:p>
        </p:txBody>
      </p:sp>
      <p:sp>
        <p:nvSpPr>
          <p:cNvPr id="14" name="Frame 17">
            <a:extLst>
              <a:ext uri="{FF2B5EF4-FFF2-40B4-BE49-F238E27FC236}">
                <a16:creationId xmlns:a16="http://schemas.microsoft.com/office/drawing/2014/main" id="{9B9F9676-3F04-F94B-419D-466FAEE1F561}"/>
              </a:ext>
            </a:extLst>
          </p:cNvPr>
          <p:cNvSpPr/>
          <p:nvPr/>
        </p:nvSpPr>
        <p:spPr>
          <a:xfrm>
            <a:off x="4929882" y="3741345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9B16528-F12E-37B4-FD65-296E0B799B71}"/>
              </a:ext>
            </a:extLst>
          </p:cNvPr>
          <p:cNvSpPr txBox="1">
            <a:spLocks/>
          </p:cNvSpPr>
          <p:nvPr/>
        </p:nvSpPr>
        <p:spPr>
          <a:xfrm>
            <a:off x="5643729" y="4391014"/>
            <a:ext cx="3554034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Open-source projekat</a:t>
            </a:r>
            <a:endParaRPr lang="en-US" sz="2400" dirty="0"/>
          </a:p>
        </p:txBody>
      </p:sp>
      <p:sp>
        <p:nvSpPr>
          <p:cNvPr id="17" name="Frame 17">
            <a:extLst>
              <a:ext uri="{FF2B5EF4-FFF2-40B4-BE49-F238E27FC236}">
                <a16:creationId xmlns:a16="http://schemas.microsoft.com/office/drawing/2014/main" id="{2663A522-92C1-5EB3-632E-A64D0B1B00D4}"/>
              </a:ext>
            </a:extLst>
          </p:cNvPr>
          <p:cNvSpPr/>
          <p:nvPr/>
        </p:nvSpPr>
        <p:spPr>
          <a:xfrm>
            <a:off x="4929882" y="4575537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39B38D7C-C39F-3CA0-AF00-97D70998E860}"/>
              </a:ext>
            </a:extLst>
          </p:cNvPr>
          <p:cNvSpPr txBox="1">
            <a:spLocks/>
          </p:cNvSpPr>
          <p:nvPr/>
        </p:nvSpPr>
        <p:spPr>
          <a:xfrm>
            <a:off x="5643729" y="5225206"/>
            <a:ext cx="2828242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FaaS platforma</a:t>
            </a:r>
            <a:endParaRPr lang="en-US" sz="2400" dirty="0"/>
          </a:p>
        </p:txBody>
      </p:sp>
      <p:sp>
        <p:nvSpPr>
          <p:cNvPr id="19" name="Frame 17">
            <a:extLst>
              <a:ext uri="{FF2B5EF4-FFF2-40B4-BE49-F238E27FC236}">
                <a16:creationId xmlns:a16="http://schemas.microsoft.com/office/drawing/2014/main" id="{BAF199A5-A43B-45CA-0DCD-3289A593C781}"/>
              </a:ext>
            </a:extLst>
          </p:cNvPr>
          <p:cNvSpPr/>
          <p:nvPr/>
        </p:nvSpPr>
        <p:spPr>
          <a:xfrm>
            <a:off x="4929882" y="5409729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200B1EA-CF4D-685E-122D-FFA116C577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808" r="11808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A8E9A5C-C18E-B455-2649-E3E3D6FE95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5453" b="25453"/>
          <a:stretch>
            <a:fillRect/>
          </a:stretch>
        </p:blipFill>
        <p:spPr>
          <a:effectLst/>
        </p:spPr>
      </p:pic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Servisi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642917" y="2016498"/>
            <a:ext cx="10400359" cy="3513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Servisi su funkcije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Od njih se kreira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Knative ekosistem brine o njihovom deployment-u i životnom veku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Pokreću se samo kada ima potrebe (zahteva)</a:t>
            </a:r>
          </a:p>
        </p:txBody>
      </p:sp>
    </p:spTree>
    <p:extLst>
      <p:ext uri="{BB962C8B-B14F-4D97-AF65-F5344CB8AC3E}">
        <p14:creationId xmlns:p14="http://schemas.microsoft.com/office/powerpoint/2010/main" val="281054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7537" y="1709530"/>
            <a:ext cx="4352544" cy="2528515"/>
          </a:xfrm>
        </p:spPr>
        <p:txBody>
          <a:bodyPr/>
          <a:lstStyle/>
          <a:p>
            <a:r>
              <a:rPr lang="sr-Latn-RS" dirty="0"/>
              <a:t>Osnovni delovi Knative-a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A71B0BC-07CB-1015-96EF-23205A4659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68" b="10395"/>
          <a:stretch/>
        </p:blipFill>
        <p:spPr>
          <a:xfrm>
            <a:off x="1" y="1095509"/>
            <a:ext cx="7519932" cy="5016892"/>
          </a:xfrm>
        </p:spPr>
      </p:pic>
    </p:spTree>
    <p:extLst>
      <p:ext uri="{BB962C8B-B14F-4D97-AF65-F5344CB8AC3E}">
        <p14:creationId xmlns:p14="http://schemas.microsoft.com/office/powerpoint/2010/main" val="256188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48C0F62-9551-4822-9F73-B10AB671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sr-Latn-RS" dirty="0"/>
              <a:t>Osnova Knative-a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458BEE6-E75E-4649-B5D4-83DF2D4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0C693D1-5143-4DD4-89E4-3A5B60290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DD3195E-7B1B-4AC6-8706-3E0DE49F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1589A9-EF3D-60F3-CD97-98DAE55E5C8F}"/>
              </a:ext>
            </a:extLst>
          </p:cNvPr>
          <p:cNvSpPr txBox="1">
            <a:spLocks/>
          </p:cNvSpPr>
          <p:nvPr/>
        </p:nvSpPr>
        <p:spPr>
          <a:xfrm>
            <a:off x="1535371" y="2607242"/>
            <a:ext cx="10013709" cy="217407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Apstrakcija Kubernetes-a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Dodaje sloj za deployment, pokretanje i upravljanje servisima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Dve glavne komponente:</a:t>
            </a:r>
          </a:p>
          <a:p>
            <a:endParaRPr lang="sr-Latn-R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2D8771D-363D-D8AB-EAB4-8D85E8F14BC6}"/>
              </a:ext>
            </a:extLst>
          </p:cNvPr>
          <p:cNvSpPr txBox="1">
            <a:spLocks/>
          </p:cNvSpPr>
          <p:nvPr/>
        </p:nvSpPr>
        <p:spPr>
          <a:xfrm>
            <a:off x="2745170" y="4770303"/>
            <a:ext cx="2744902" cy="1528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sr-Latn-RS" sz="2000" dirty="0"/>
              <a:t>Serving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/>
              <a:t>Eventing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508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642917" y="1696459"/>
            <a:ext cx="10400359" cy="12570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Za deployment kontejnera sa automatskim skaliranjem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Komponente: Service, Route, Configuration, Revision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E8B5F-3497-B1D0-5187-D73BF479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81" y="3533552"/>
            <a:ext cx="5401429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8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BCA3B-4C41-C573-127B-BFC11AAB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50" y="1397992"/>
            <a:ext cx="7316221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14945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Custom 2">
      <a:dk1>
        <a:sysClr val="windowText" lastClr="000000"/>
      </a:dk1>
      <a:lt1>
        <a:sysClr val="window" lastClr="FFFFFF"/>
      </a:lt1>
      <a:dk2>
        <a:srgbClr val="17406D"/>
      </a:dk2>
      <a:lt2>
        <a:srgbClr val="FFFFFF"/>
      </a:lt2>
      <a:accent1>
        <a:srgbClr val="0F6FC6"/>
      </a:accent1>
      <a:accent2>
        <a:srgbClr val="009DD9"/>
      </a:accent2>
      <a:accent3>
        <a:srgbClr val="F4910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F9B764-6365-43A2-B92A-B9C4DD6E9B2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9F8CEDD-DC61-403E-AD0F-EF7523F62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Shoji design</Template>
  <TotalTime>860</TotalTime>
  <Words>677</Words>
  <Application>Microsoft Office PowerPoint</Application>
  <PresentationFormat>Widescreen</PresentationFormat>
  <Paragraphs>190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Meiryo</vt:lpstr>
      <vt:lpstr>Arial</vt:lpstr>
      <vt:lpstr>Calibri</vt:lpstr>
      <vt:lpstr>Corbel</vt:lpstr>
      <vt:lpstr>Courier New</vt:lpstr>
      <vt:lpstr>ShojiVTI</vt:lpstr>
      <vt:lpstr>Knative</vt:lpstr>
      <vt:lpstr>Sadržaj</vt:lpstr>
      <vt:lpstr>Šta je Knative?</vt:lpstr>
      <vt:lpstr>Knative je...</vt:lpstr>
      <vt:lpstr>Servisi</vt:lpstr>
      <vt:lpstr>Osnovni delovi Knative-a</vt:lpstr>
      <vt:lpstr>Osnova Knative-a</vt:lpstr>
      <vt:lpstr>Serving</vt:lpstr>
      <vt:lpstr>Serving</vt:lpstr>
      <vt:lpstr>Eventing</vt:lpstr>
      <vt:lpstr>Eventing</vt:lpstr>
      <vt:lpstr>Eventing</vt:lpstr>
      <vt:lpstr>Implementacija</vt:lpstr>
      <vt:lpstr>Instalacija</vt:lpstr>
      <vt:lpstr>Instalacija</vt:lpstr>
      <vt:lpstr>Instalacija</vt:lpstr>
      <vt:lpstr>Instalacija</vt:lpstr>
      <vt:lpstr>Instalacija</vt:lpstr>
      <vt:lpstr>Instalacija</vt:lpstr>
      <vt:lpstr>Implementacija</vt:lpstr>
      <vt:lpstr>Dockerfile</vt:lpstr>
      <vt:lpstr>Service.yaml </vt:lpstr>
      <vt:lpstr>Pristup servisu</vt:lpstr>
      <vt:lpstr>Pristup servisu</vt:lpstr>
      <vt:lpstr>Autoskaliranje</vt:lpstr>
      <vt:lpstr>Traffic Splitting</vt:lpstr>
      <vt:lpstr>Traffic Splitting</vt:lpstr>
      <vt:lpstr>Primena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Intervju za posao u IT firmama</dc:title>
  <dc:creator>Nevena Tufegdzic</dc:creator>
  <cp:lastModifiedBy>Teodora S</cp:lastModifiedBy>
  <cp:revision>17</cp:revision>
  <dcterms:created xsi:type="dcterms:W3CDTF">2022-05-11T15:06:24Z</dcterms:created>
  <dcterms:modified xsi:type="dcterms:W3CDTF">2022-05-24T22:20:25Z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